
<file path=[Content_Types].xml><?xml version="1.0" encoding="utf-8"?>
<Types xmlns="http://schemas.openxmlformats.org/package/2006/content-types">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5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4a>
</file>

<file path=ppt/media/media2.mp3>
</file>

<file path=ppt/media/media3.mp3>
</file>

<file path=ppt/media/media4.mp3>
</file>

<file path=ppt/media/media5.m4a>
</file>

<file path=ppt/media/media6.m4a>
</file>

<file path=ppt/media/media7.m4a>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24bf51c3ae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24bf51c3ae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24ce5d87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24ce5d87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24bf51c3a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24bf51c3a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24c34b26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24c34b26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24bf51c3a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24bf51c3a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24bf51c3a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24bf51c3a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24c34b26e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24c34b26e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24c34b26e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24c34b26e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24c34b26e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24c34b26e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24bf51c3a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24bf51c3a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24bf51c3a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24bf51c3a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fedesoriano/heart-failure-prediction"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2.png"/><Relationship Id="rId5" Type="http://schemas.openxmlformats.org/officeDocument/2006/relationships/hyperlink" Target="http://drive.google.com/file/d/1NZOj5w3iqkWGtx9yMcHwBL_-KtovEIxn/view"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11" Type="http://schemas.openxmlformats.org/officeDocument/2006/relationships/image" Target="../media/image1.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notesSlide" Target="../notesSlides/notesSlide5.xm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Heart Disease Detection Using Machine Learning in R</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0"/>
              </a:spcAft>
              <a:buNone/>
            </a:pPr>
            <a:r>
              <a:rPr lang="en"/>
              <a:t>Aaron Carr</a:t>
            </a:r>
            <a:endParaRPr/>
          </a:p>
          <a:p>
            <a:pPr marL="0" lvl="0" indent="0" algn="ctr" rtl="0">
              <a:spcBef>
                <a:spcPts val="0"/>
              </a:spcBef>
              <a:spcAft>
                <a:spcPts val="0"/>
              </a:spcAft>
              <a:buNone/>
            </a:pPr>
            <a:r>
              <a:rPr lang="en"/>
              <a:t>Daniel Reardon</a:t>
            </a:r>
            <a:endParaRPr/>
          </a:p>
        </p:txBody>
      </p:sp>
      <p:pic>
        <p:nvPicPr>
          <p:cNvPr id="2" name="Slide1">
            <a:hlinkClick r:id="" action="ppaction://media"/>
            <a:extLst>
              <a:ext uri="{FF2B5EF4-FFF2-40B4-BE49-F238E27FC236}">
                <a16:creationId xmlns:a16="http://schemas.microsoft.com/office/drawing/2014/main" id="{FEADE851-A82A-49C8-8074-97591661FD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018" y="4520348"/>
            <a:ext cx="487363" cy="487363"/>
          </a:xfrm>
          <a:prstGeom prst="rect">
            <a:avLst/>
          </a:prstGeom>
        </p:spPr>
      </p:pic>
      <p:sp>
        <p:nvSpPr>
          <p:cNvPr id="3" name="TextBox 2">
            <a:extLst>
              <a:ext uri="{FF2B5EF4-FFF2-40B4-BE49-F238E27FC236}">
                <a16:creationId xmlns:a16="http://schemas.microsoft.com/office/drawing/2014/main" id="{29AD745C-E74E-46AA-BBAF-0911FB94F9F4}"/>
              </a:ext>
            </a:extLst>
          </p:cNvPr>
          <p:cNvSpPr txBox="1"/>
          <p:nvPr/>
        </p:nvSpPr>
        <p:spPr>
          <a:xfrm>
            <a:off x="1576039" y="4438185"/>
            <a:ext cx="5419493" cy="400110"/>
          </a:xfrm>
          <a:prstGeom prst="rect">
            <a:avLst/>
          </a:prstGeom>
          <a:noFill/>
        </p:spPr>
        <p:txBody>
          <a:bodyPr wrap="square" rtlCol="0">
            <a:spAutoFit/>
          </a:bodyPr>
          <a:lstStyle/>
          <a:p>
            <a:r>
              <a:rPr lang="en-US" sz="2000" dirty="0">
                <a:sym typeface="Wingdings" panose="05000000000000000000" pitchFamily="2" charset="2"/>
              </a:rPr>
              <a:t> Click the audio symbols for our narration</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Attempted Models: Decision Tree and Random Forest</a:t>
            </a:r>
            <a:endParaRPr/>
          </a:p>
        </p:txBody>
      </p:sp>
      <p:sp>
        <p:nvSpPr>
          <p:cNvPr id="126" name="Google Shape;126;p22"/>
          <p:cNvSpPr txBox="1">
            <a:spLocks noGrp="1"/>
          </p:cNvSpPr>
          <p:nvPr>
            <p:ph type="body" idx="1"/>
          </p:nvPr>
        </p:nvSpPr>
        <p:spPr>
          <a:xfrm>
            <a:off x="311700" y="1318250"/>
            <a:ext cx="4260300" cy="3250500"/>
          </a:xfrm>
          <a:prstGeom prst="rect">
            <a:avLst/>
          </a:prstGeom>
        </p:spPr>
        <p:txBody>
          <a:bodyPr spcFirstLastPara="1" wrap="square" lIns="91425" tIns="91425" rIns="91425" bIns="91425" anchor="t" anchorCtr="0">
            <a:normAutofit fontScale="92500" lnSpcReduction="10000"/>
          </a:bodyPr>
          <a:lstStyle/>
          <a:p>
            <a:pPr marL="457200" lvl="0" indent="-334327" algn="l" rtl="0">
              <a:spcBef>
                <a:spcPts val="0"/>
              </a:spcBef>
              <a:spcAft>
                <a:spcPts val="0"/>
              </a:spcAft>
              <a:buSzPct val="100000"/>
              <a:buChar char="●"/>
            </a:pPr>
            <a:r>
              <a:rPr lang="en"/>
              <a:t>A single decision tree ended up only having an accuracy of 82%</a:t>
            </a:r>
            <a:endParaRPr/>
          </a:p>
          <a:p>
            <a:pPr marL="457200" lvl="0" indent="-334327" algn="l" rtl="0">
              <a:spcBef>
                <a:spcPts val="0"/>
              </a:spcBef>
              <a:spcAft>
                <a:spcPts val="0"/>
              </a:spcAft>
              <a:buSzPct val="100000"/>
              <a:buChar char="●"/>
            </a:pPr>
            <a:r>
              <a:rPr lang="en"/>
              <a:t>The random forest method, however, was much more accurate, approaching 87% accuracy</a:t>
            </a:r>
            <a:endParaRPr/>
          </a:p>
          <a:p>
            <a:pPr marL="457200" lvl="0" indent="-334327" algn="l" rtl="0">
              <a:spcBef>
                <a:spcPts val="0"/>
              </a:spcBef>
              <a:spcAft>
                <a:spcPts val="0"/>
              </a:spcAft>
              <a:buSzPct val="100000"/>
              <a:buChar char="●"/>
            </a:pPr>
            <a:r>
              <a:rPr lang="en"/>
              <a:t>The random forest method also found that the the presence of “ST Slope Up” to be by far the most important variable for predicting the absence of heart disease, in agreement with the logistic regression model</a:t>
            </a:r>
            <a:endParaRPr/>
          </a:p>
        </p:txBody>
      </p:sp>
      <p:pic>
        <p:nvPicPr>
          <p:cNvPr id="127" name="Google Shape;127;p22"/>
          <p:cNvPicPr preferRelativeResize="0"/>
          <p:nvPr/>
        </p:nvPicPr>
        <p:blipFill>
          <a:blip r:embed="rId5">
            <a:alphaModFix/>
          </a:blip>
          <a:stretch>
            <a:fillRect/>
          </a:stretch>
        </p:blipFill>
        <p:spPr>
          <a:xfrm>
            <a:off x="5357338" y="2749278"/>
            <a:ext cx="2948225" cy="1819475"/>
          </a:xfrm>
          <a:prstGeom prst="rect">
            <a:avLst/>
          </a:prstGeom>
          <a:noFill/>
          <a:ln>
            <a:noFill/>
          </a:ln>
        </p:spPr>
      </p:pic>
      <p:pic>
        <p:nvPicPr>
          <p:cNvPr id="128" name="Google Shape;128;p22"/>
          <p:cNvPicPr preferRelativeResize="0"/>
          <p:nvPr/>
        </p:nvPicPr>
        <p:blipFill>
          <a:blip r:embed="rId6">
            <a:alphaModFix/>
          </a:blip>
          <a:stretch>
            <a:fillRect/>
          </a:stretch>
        </p:blipFill>
        <p:spPr>
          <a:xfrm>
            <a:off x="5725139" y="1017725"/>
            <a:ext cx="2212650" cy="1933050"/>
          </a:xfrm>
          <a:prstGeom prst="rect">
            <a:avLst/>
          </a:prstGeom>
          <a:noFill/>
          <a:ln>
            <a:noFill/>
          </a:ln>
        </p:spPr>
      </p:pic>
      <p:pic>
        <p:nvPicPr>
          <p:cNvPr id="2" name="Slide10">
            <a:hlinkClick r:id="" action="ppaction://media"/>
            <a:extLst>
              <a:ext uri="{FF2B5EF4-FFF2-40B4-BE49-F238E27FC236}">
                <a16:creationId xmlns:a16="http://schemas.microsoft.com/office/drawing/2014/main" id="{1500867B-479D-492E-BC0B-3D07D88D0D9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a:t>
            </a:r>
            <a:endParaRPr/>
          </a:p>
        </p:txBody>
      </p:sp>
      <p:sp>
        <p:nvSpPr>
          <p:cNvPr id="135" name="Google Shape;135;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In summary, we have decided that the logistic model is the best model to use to solve this problem. It performs at or above the level of the other methods we tried, but it has the added benefit of being the easiest model to understand for someone who is not statistically literate.</a:t>
            </a:r>
            <a:endParaRPr/>
          </a:p>
          <a:p>
            <a:pPr marL="0" lvl="0" indent="0" algn="l" rtl="0">
              <a:spcBef>
                <a:spcPts val="1200"/>
              </a:spcBef>
              <a:spcAft>
                <a:spcPts val="1200"/>
              </a:spcAft>
              <a:buNone/>
            </a:pPr>
            <a:endParaRPr/>
          </a:p>
        </p:txBody>
      </p:sp>
      <p:pic>
        <p:nvPicPr>
          <p:cNvPr id="2" name="Slide11">
            <a:hlinkClick r:id="" action="ppaction://media"/>
            <a:extLst>
              <a:ext uri="{FF2B5EF4-FFF2-40B4-BE49-F238E27FC236}">
                <a16:creationId xmlns:a16="http://schemas.microsoft.com/office/drawing/2014/main" id="{3422C1A4-0939-493C-9F85-0D315E487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Citations</a:t>
            </a:r>
            <a:endParaRPr/>
          </a:p>
        </p:txBody>
      </p:sp>
      <p:sp>
        <p:nvSpPr>
          <p:cNvPr id="142" name="Google Shape;142;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050">
                <a:solidFill>
                  <a:schemeClr val="dk1"/>
                </a:solidFill>
                <a:highlight>
                  <a:srgbClr val="F8F8F8"/>
                </a:highlight>
              </a:rPr>
              <a:t>fedesoriano. (September 2021). Heart Failure Prediction Dataset. Retrieved 4/17/2022 from </a:t>
            </a:r>
            <a:r>
              <a:rPr lang="en" sz="1050">
                <a:solidFill>
                  <a:srgbClr val="008ABC"/>
                </a:solidFill>
                <a:highlight>
                  <a:srgbClr val="F8F8F8"/>
                </a:highlight>
                <a:uFill>
                  <a:noFill/>
                </a:uFill>
                <a:hlinkClick r:id="rId3">
                  <a:extLst>
                    <a:ext uri="{A12FA001-AC4F-418D-AE19-62706E023703}">
                      <ahyp:hlinkClr xmlns:ahyp="http://schemas.microsoft.com/office/drawing/2018/hyperlinkcolor" val="tx"/>
                    </a:ext>
                  </a:extLst>
                </a:hlinkClick>
              </a:rPr>
              <a:t>https://www.kaggle.com/fedesoriano/heart-failure-prediction</a:t>
            </a:r>
            <a:r>
              <a:rPr lang="en" sz="1050">
                <a:solidFill>
                  <a:schemeClr val="dk1"/>
                </a:solidFill>
                <a:highlight>
                  <a:srgbClr val="F8F8F8"/>
                </a:highlight>
              </a:rPr>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a:t>
            </a:r>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Heart Disease is the number one leading cause of death globally, with over 17 million deaths per year (31% of all deaths)</a:t>
            </a:r>
            <a:endParaRPr/>
          </a:p>
          <a:p>
            <a:pPr marL="457200" lvl="0" indent="-342900" algn="l" rtl="0">
              <a:spcBef>
                <a:spcPts val="0"/>
              </a:spcBef>
              <a:spcAft>
                <a:spcPts val="0"/>
              </a:spcAft>
              <a:buSzPts val="1800"/>
              <a:buChar char="●"/>
            </a:pPr>
            <a:r>
              <a:rPr lang="en"/>
              <a:t>4/5 of all heart disease deaths are due to sudden events such as heart attacks and strokes, and ⅓ are occur to people under the age of 70</a:t>
            </a:r>
            <a:endParaRPr/>
          </a:p>
          <a:p>
            <a:pPr marL="457200" lvl="0" indent="-342900" algn="l" rtl="0">
              <a:spcBef>
                <a:spcPts val="0"/>
              </a:spcBef>
              <a:spcAft>
                <a:spcPts val="0"/>
              </a:spcAft>
              <a:buSzPts val="1800"/>
              <a:buChar char="●"/>
            </a:pPr>
            <a:r>
              <a:rPr lang="en"/>
              <a:t>A statistical model which is capable of accurately predicting a high risk for heart disease has the potential to flag people for preventative care, potentially saving many lives</a:t>
            </a:r>
            <a:endParaRPr/>
          </a:p>
          <a:p>
            <a:pPr marL="457200" lvl="0" indent="-342900" algn="l" rtl="0">
              <a:spcBef>
                <a:spcPts val="0"/>
              </a:spcBef>
              <a:spcAft>
                <a:spcPts val="0"/>
              </a:spcAft>
              <a:buSzPts val="1800"/>
              <a:buChar char="●"/>
            </a:pPr>
            <a:r>
              <a:rPr lang="en"/>
              <a:t>Many of the markers of heart disease are easily detectable, and datasets which include these are easy to find</a:t>
            </a:r>
            <a:endParaRPr/>
          </a:p>
          <a:p>
            <a:pPr marL="457200" lvl="0" indent="-342900" algn="l" rtl="0">
              <a:spcBef>
                <a:spcPts val="0"/>
              </a:spcBef>
              <a:spcAft>
                <a:spcPts val="0"/>
              </a:spcAft>
              <a:buSzPts val="1800"/>
              <a:buChar char="●"/>
            </a:pPr>
            <a:r>
              <a:rPr lang="en"/>
              <a:t>Our goal is to build a model which is able to detect the presence of heart disease as consistently as possible </a:t>
            </a:r>
            <a:endParaRPr/>
          </a:p>
        </p:txBody>
      </p:sp>
      <p:pic>
        <p:nvPicPr>
          <p:cNvPr id="2" name="Slide2">
            <a:hlinkClick r:id="" action="ppaction://media"/>
            <a:extLst>
              <a:ext uri="{FF2B5EF4-FFF2-40B4-BE49-F238E27FC236}">
                <a16:creationId xmlns:a16="http://schemas.microsoft.com/office/drawing/2014/main" id="{B82F8F0C-4D69-446C-A780-5BCB6ED955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3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a:t>
            </a:r>
            <a:endParaRPr/>
          </a:p>
        </p:txBody>
      </p:sp>
      <p:sp>
        <p:nvSpPr>
          <p:cNvPr id="69" name="Google Shape;6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20000"/>
          </a:bodyPr>
          <a:lstStyle/>
          <a:p>
            <a:pPr marL="457200" lvl="0" indent="-325755" algn="l" rtl="0">
              <a:spcBef>
                <a:spcPts val="0"/>
              </a:spcBef>
              <a:spcAft>
                <a:spcPts val="0"/>
              </a:spcAft>
              <a:buSzPct val="100000"/>
              <a:buChar char="●"/>
            </a:pPr>
            <a:r>
              <a:rPr lang="en"/>
              <a:t>918 observations of 12 attributes - consisting of 5 separate datasets from Long Beach California, Hungary, Switzerland, Cleveland, and the Stalog Heart Dataset</a:t>
            </a:r>
            <a:endParaRPr/>
          </a:p>
          <a:p>
            <a:pPr marL="457200" lvl="0" indent="-325755" algn="l" rtl="0">
              <a:spcBef>
                <a:spcPts val="0"/>
              </a:spcBef>
              <a:spcAft>
                <a:spcPts val="0"/>
              </a:spcAft>
              <a:buSzPct val="100000"/>
              <a:buChar char="●"/>
            </a:pPr>
            <a:r>
              <a:rPr lang="en"/>
              <a:t>Attributes include:</a:t>
            </a:r>
            <a:endParaRPr/>
          </a:p>
          <a:p>
            <a:pPr marL="914400" lvl="1" indent="-304165" algn="l" rtl="0">
              <a:spcBef>
                <a:spcPts val="0"/>
              </a:spcBef>
              <a:spcAft>
                <a:spcPts val="0"/>
              </a:spcAft>
              <a:buSzPct val="100000"/>
              <a:buChar char="○"/>
            </a:pPr>
            <a:r>
              <a:rPr lang="en"/>
              <a:t>Sex</a:t>
            </a:r>
            <a:endParaRPr/>
          </a:p>
          <a:p>
            <a:pPr marL="914400" lvl="1" indent="-304165" algn="l" rtl="0">
              <a:spcBef>
                <a:spcPts val="0"/>
              </a:spcBef>
              <a:spcAft>
                <a:spcPts val="0"/>
              </a:spcAft>
              <a:buSzPct val="100000"/>
              <a:buChar char="○"/>
            </a:pPr>
            <a:r>
              <a:rPr lang="en"/>
              <a:t>Age</a:t>
            </a:r>
            <a:endParaRPr/>
          </a:p>
          <a:p>
            <a:pPr marL="914400" lvl="1" indent="-304165" algn="l" rtl="0">
              <a:spcBef>
                <a:spcPts val="0"/>
              </a:spcBef>
              <a:spcAft>
                <a:spcPts val="0"/>
              </a:spcAft>
              <a:buSzPct val="100000"/>
              <a:buChar char="○"/>
            </a:pPr>
            <a:r>
              <a:rPr lang="en"/>
              <a:t>Type of Chest Pain</a:t>
            </a:r>
            <a:endParaRPr/>
          </a:p>
          <a:p>
            <a:pPr marL="914400" lvl="1" indent="-304165" algn="l" rtl="0">
              <a:spcBef>
                <a:spcPts val="0"/>
              </a:spcBef>
              <a:spcAft>
                <a:spcPts val="0"/>
              </a:spcAft>
              <a:buSzPct val="100000"/>
              <a:buChar char="○"/>
            </a:pPr>
            <a:r>
              <a:rPr lang="en"/>
              <a:t>Resting Blood Pressure</a:t>
            </a:r>
            <a:endParaRPr/>
          </a:p>
          <a:p>
            <a:pPr marL="914400" lvl="1" indent="-304165" algn="l" rtl="0">
              <a:spcBef>
                <a:spcPts val="0"/>
              </a:spcBef>
              <a:spcAft>
                <a:spcPts val="0"/>
              </a:spcAft>
              <a:buSzPct val="100000"/>
              <a:buChar char="○"/>
            </a:pPr>
            <a:r>
              <a:rPr lang="en"/>
              <a:t>Cholesterol</a:t>
            </a:r>
            <a:endParaRPr/>
          </a:p>
          <a:p>
            <a:pPr marL="914400" lvl="1" indent="-304165" algn="l" rtl="0">
              <a:spcBef>
                <a:spcPts val="0"/>
              </a:spcBef>
              <a:spcAft>
                <a:spcPts val="0"/>
              </a:spcAft>
              <a:buSzPct val="100000"/>
              <a:buChar char="○"/>
            </a:pPr>
            <a:r>
              <a:rPr lang="en"/>
              <a:t>Fasting Blood Sugar</a:t>
            </a:r>
            <a:endParaRPr/>
          </a:p>
          <a:p>
            <a:pPr marL="914400" lvl="1" indent="-304165" algn="l" rtl="0">
              <a:spcBef>
                <a:spcPts val="0"/>
              </a:spcBef>
              <a:spcAft>
                <a:spcPts val="0"/>
              </a:spcAft>
              <a:buSzPct val="100000"/>
              <a:buChar char="○"/>
            </a:pPr>
            <a:r>
              <a:rPr lang="en"/>
              <a:t>Resting Electrocardiogram Results </a:t>
            </a:r>
            <a:endParaRPr/>
          </a:p>
          <a:p>
            <a:pPr marL="914400" lvl="1" indent="-304165" algn="l" rtl="0">
              <a:spcBef>
                <a:spcPts val="0"/>
              </a:spcBef>
              <a:spcAft>
                <a:spcPts val="0"/>
              </a:spcAft>
              <a:buSzPct val="100000"/>
              <a:buChar char="○"/>
            </a:pPr>
            <a:r>
              <a:rPr lang="en"/>
              <a:t>Maximum Heart Rate</a:t>
            </a:r>
            <a:endParaRPr/>
          </a:p>
          <a:p>
            <a:pPr marL="914400" lvl="1" indent="-304165" algn="l" rtl="0">
              <a:spcBef>
                <a:spcPts val="0"/>
              </a:spcBef>
              <a:spcAft>
                <a:spcPts val="0"/>
              </a:spcAft>
              <a:buSzPct val="100000"/>
              <a:buChar char="○"/>
            </a:pPr>
            <a:r>
              <a:rPr lang="en"/>
              <a:t>Exercise Induced Angina (Chest Pain)</a:t>
            </a:r>
            <a:endParaRPr/>
          </a:p>
          <a:p>
            <a:pPr marL="914400" lvl="1" indent="-304165" algn="l" rtl="0">
              <a:spcBef>
                <a:spcPts val="0"/>
              </a:spcBef>
              <a:spcAft>
                <a:spcPts val="0"/>
              </a:spcAft>
              <a:buSzPct val="100000"/>
              <a:buChar char="○"/>
            </a:pPr>
            <a:r>
              <a:rPr lang="en"/>
              <a:t>Oldpeak</a:t>
            </a:r>
            <a:endParaRPr/>
          </a:p>
          <a:p>
            <a:pPr marL="914400" lvl="1" indent="-304165" algn="l" rtl="0">
              <a:spcBef>
                <a:spcPts val="0"/>
              </a:spcBef>
              <a:spcAft>
                <a:spcPts val="0"/>
              </a:spcAft>
              <a:buSzPct val="100000"/>
              <a:buChar char="○"/>
            </a:pPr>
            <a:r>
              <a:rPr lang="en"/>
              <a:t>ST Slope</a:t>
            </a:r>
            <a:endParaRPr/>
          </a:p>
          <a:p>
            <a:pPr marL="914400" lvl="1" indent="-304165" algn="l" rtl="0">
              <a:spcBef>
                <a:spcPts val="0"/>
              </a:spcBef>
              <a:spcAft>
                <a:spcPts val="0"/>
              </a:spcAft>
              <a:buSzPct val="100000"/>
              <a:buChar char="○"/>
            </a:pPr>
            <a:r>
              <a:rPr lang="en"/>
              <a:t>Heart Disease</a:t>
            </a:r>
            <a:endParaRPr/>
          </a:p>
          <a:p>
            <a:pPr marL="457200" lvl="0" indent="-325755" algn="l" rtl="0">
              <a:spcBef>
                <a:spcPts val="0"/>
              </a:spcBef>
              <a:spcAft>
                <a:spcPts val="0"/>
              </a:spcAft>
              <a:buSzPct val="100000"/>
              <a:buChar char="●"/>
            </a:pPr>
            <a:r>
              <a:rPr lang="en"/>
              <a:t>(Angina is a type of chest pain, Oldpeak and ST slope refer to specific features of electrocardiogram results)</a:t>
            </a:r>
            <a:endParaRPr/>
          </a:p>
        </p:txBody>
      </p:sp>
      <p:pic>
        <p:nvPicPr>
          <p:cNvPr id="2" name="Slide3">
            <a:hlinkClick r:id="" action="ppaction://media"/>
            <a:extLst>
              <a:ext uri="{FF2B5EF4-FFF2-40B4-BE49-F238E27FC236}">
                <a16:creationId xmlns:a16="http://schemas.microsoft.com/office/drawing/2014/main" id="{8D34B2AD-ACE7-4D2A-B0A2-48C64A05A8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2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Wrangling</a:t>
            </a:r>
            <a:endParaRPr/>
          </a:p>
        </p:txBody>
      </p:sp>
      <p:sp>
        <p:nvSpPr>
          <p:cNvPr id="76" name="Google Shape;7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Dataset originally consisted of 12 attributes, some of which were categorical and consisted of 3 or more possible values</a:t>
            </a:r>
            <a:endParaRPr/>
          </a:p>
          <a:p>
            <a:pPr marL="914400" lvl="1" indent="-317500" algn="l" rtl="0">
              <a:spcBef>
                <a:spcPts val="0"/>
              </a:spcBef>
              <a:spcAft>
                <a:spcPts val="0"/>
              </a:spcAft>
              <a:buSzPts val="1400"/>
              <a:buChar char="○"/>
            </a:pPr>
            <a:r>
              <a:rPr lang="en"/>
              <a:t>In order to make these attributes usable by the models, we needed to split these categories into binary categories, which we performed using a dplyr pipeline</a:t>
            </a:r>
            <a:endParaRPr/>
          </a:p>
          <a:p>
            <a:pPr marL="457200" lvl="0" indent="-342900" algn="l" rtl="0">
              <a:spcBef>
                <a:spcPts val="0"/>
              </a:spcBef>
              <a:spcAft>
                <a:spcPts val="0"/>
              </a:spcAft>
              <a:buSzPts val="1800"/>
              <a:buChar char="●"/>
            </a:pPr>
            <a:r>
              <a:rPr lang="en"/>
              <a:t>While the dataset did not have any null values, many of the Cholesterol attribute values were listed as a zero, which clearly is erroneous</a:t>
            </a:r>
            <a:endParaRPr/>
          </a:p>
          <a:p>
            <a:pPr marL="914400" lvl="1" indent="-317500" algn="l" rtl="0">
              <a:spcBef>
                <a:spcPts val="0"/>
              </a:spcBef>
              <a:spcAft>
                <a:spcPts val="0"/>
              </a:spcAft>
              <a:buSzPts val="1400"/>
              <a:buChar char="○"/>
            </a:pPr>
            <a:r>
              <a:rPr lang="en"/>
              <a:t>We constructed a toy linear regression model to predict the values of the cholesterol attribute for the entries which appeared to be erroneous</a:t>
            </a:r>
            <a:endParaRPr/>
          </a:p>
        </p:txBody>
      </p:sp>
      <p:pic>
        <p:nvPicPr>
          <p:cNvPr id="77" name="Google Shape;77;p16" title="Recording (4).mp3">
            <a:hlinkClick r:id="rId5"/>
          </p:cNvPr>
          <p:cNvPicPr preferRelativeResize="0"/>
          <p:nvPr/>
        </p:nvPicPr>
        <p:blipFill>
          <a:blip r:embed="rId6">
            <a:alphaModFix/>
          </a:blip>
          <a:stretch>
            <a:fillRect/>
          </a:stretch>
        </p:blipFill>
        <p:spPr>
          <a:xfrm>
            <a:off x="176787" y="3435168"/>
            <a:ext cx="269825" cy="269825"/>
          </a:xfrm>
          <a:prstGeom prst="rect">
            <a:avLst/>
          </a:prstGeom>
          <a:noFill/>
          <a:ln>
            <a:noFill/>
          </a:ln>
        </p:spPr>
      </p:pic>
      <p:pic>
        <p:nvPicPr>
          <p:cNvPr id="2" name="Slide4">
            <a:hlinkClick r:id="" action="ppaction://media"/>
            <a:extLst>
              <a:ext uri="{FF2B5EF4-FFF2-40B4-BE49-F238E27FC236}">
                <a16:creationId xmlns:a16="http://schemas.microsoft.com/office/drawing/2014/main" id="{AF180AE4-A0F8-4E9B-98B9-4E7867E42FB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4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Visualization</a:t>
            </a:r>
            <a:endParaRPr/>
          </a:p>
        </p:txBody>
      </p:sp>
      <p:pic>
        <p:nvPicPr>
          <p:cNvPr id="83" name="Google Shape;83;p17"/>
          <p:cNvPicPr preferRelativeResize="0"/>
          <p:nvPr/>
        </p:nvPicPr>
        <p:blipFill>
          <a:blip r:embed="rId5">
            <a:alphaModFix/>
          </a:blip>
          <a:stretch>
            <a:fillRect/>
          </a:stretch>
        </p:blipFill>
        <p:spPr>
          <a:xfrm>
            <a:off x="0" y="1152475"/>
            <a:ext cx="3052900" cy="1885050"/>
          </a:xfrm>
          <a:prstGeom prst="rect">
            <a:avLst/>
          </a:prstGeom>
          <a:noFill/>
          <a:ln>
            <a:noFill/>
          </a:ln>
        </p:spPr>
      </p:pic>
      <p:pic>
        <p:nvPicPr>
          <p:cNvPr id="84" name="Google Shape;84;p17"/>
          <p:cNvPicPr preferRelativeResize="0"/>
          <p:nvPr/>
        </p:nvPicPr>
        <p:blipFill>
          <a:blip r:embed="rId6">
            <a:alphaModFix/>
          </a:blip>
          <a:stretch>
            <a:fillRect/>
          </a:stretch>
        </p:blipFill>
        <p:spPr>
          <a:xfrm>
            <a:off x="6002775" y="1152475"/>
            <a:ext cx="3141224" cy="1941750"/>
          </a:xfrm>
          <a:prstGeom prst="rect">
            <a:avLst/>
          </a:prstGeom>
          <a:noFill/>
          <a:ln>
            <a:noFill/>
          </a:ln>
        </p:spPr>
      </p:pic>
      <p:pic>
        <p:nvPicPr>
          <p:cNvPr id="85" name="Google Shape;85;p17"/>
          <p:cNvPicPr preferRelativeResize="0"/>
          <p:nvPr/>
        </p:nvPicPr>
        <p:blipFill>
          <a:blip r:embed="rId7">
            <a:alphaModFix/>
          </a:blip>
          <a:stretch>
            <a:fillRect/>
          </a:stretch>
        </p:blipFill>
        <p:spPr>
          <a:xfrm>
            <a:off x="0" y="3094225"/>
            <a:ext cx="3315199" cy="2049275"/>
          </a:xfrm>
          <a:prstGeom prst="rect">
            <a:avLst/>
          </a:prstGeom>
          <a:noFill/>
          <a:ln>
            <a:noFill/>
          </a:ln>
        </p:spPr>
      </p:pic>
      <p:pic>
        <p:nvPicPr>
          <p:cNvPr id="86" name="Google Shape;86;p17"/>
          <p:cNvPicPr preferRelativeResize="0"/>
          <p:nvPr/>
        </p:nvPicPr>
        <p:blipFill>
          <a:blip r:embed="rId8">
            <a:alphaModFix/>
          </a:blip>
          <a:stretch>
            <a:fillRect/>
          </a:stretch>
        </p:blipFill>
        <p:spPr>
          <a:xfrm>
            <a:off x="3266925" y="3094225"/>
            <a:ext cx="3315199" cy="2049284"/>
          </a:xfrm>
          <a:prstGeom prst="rect">
            <a:avLst/>
          </a:prstGeom>
          <a:noFill/>
          <a:ln>
            <a:noFill/>
          </a:ln>
        </p:spPr>
      </p:pic>
      <p:pic>
        <p:nvPicPr>
          <p:cNvPr id="87" name="Google Shape;87;p17"/>
          <p:cNvPicPr preferRelativeResize="0"/>
          <p:nvPr/>
        </p:nvPicPr>
        <p:blipFill>
          <a:blip r:embed="rId9">
            <a:alphaModFix/>
          </a:blip>
          <a:stretch>
            <a:fillRect/>
          </a:stretch>
        </p:blipFill>
        <p:spPr>
          <a:xfrm>
            <a:off x="3138612" y="1169937"/>
            <a:ext cx="2866779" cy="1772087"/>
          </a:xfrm>
          <a:prstGeom prst="rect">
            <a:avLst/>
          </a:prstGeom>
          <a:noFill/>
          <a:ln>
            <a:noFill/>
          </a:ln>
        </p:spPr>
      </p:pic>
      <p:pic>
        <p:nvPicPr>
          <p:cNvPr id="88" name="Google Shape;88;p17"/>
          <p:cNvPicPr preferRelativeResize="0"/>
          <p:nvPr/>
        </p:nvPicPr>
        <p:blipFill>
          <a:blip r:embed="rId10">
            <a:alphaModFix/>
          </a:blip>
          <a:stretch>
            <a:fillRect/>
          </a:stretch>
        </p:blipFill>
        <p:spPr>
          <a:xfrm>
            <a:off x="6582125" y="3094225"/>
            <a:ext cx="2516175" cy="2049275"/>
          </a:xfrm>
          <a:prstGeom prst="rect">
            <a:avLst/>
          </a:prstGeom>
          <a:noFill/>
          <a:ln>
            <a:noFill/>
          </a:ln>
        </p:spPr>
      </p:pic>
      <p:pic>
        <p:nvPicPr>
          <p:cNvPr id="2" name="Slide5">
            <a:hlinkClick r:id="" action="ppaction://media"/>
            <a:extLst>
              <a:ext uri="{FF2B5EF4-FFF2-40B4-BE49-F238E27FC236}">
                <a16:creationId xmlns:a16="http://schemas.microsoft.com/office/drawing/2014/main" id="{FBA3C7FE-9E21-45F4-841B-2513E89DAF20}"/>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588618" y="20133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61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Model</a:t>
            </a:r>
            <a:endParaRPr/>
          </a:p>
        </p:txBody>
      </p:sp>
      <p:sp>
        <p:nvSpPr>
          <p:cNvPr id="95" name="Google Shape;9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96" name="Google Shape;96;p18"/>
          <p:cNvPicPr preferRelativeResize="0"/>
          <p:nvPr/>
        </p:nvPicPr>
        <p:blipFill>
          <a:blip r:embed="rId5">
            <a:alphaModFix/>
          </a:blip>
          <a:stretch>
            <a:fillRect/>
          </a:stretch>
        </p:blipFill>
        <p:spPr>
          <a:xfrm>
            <a:off x="311700" y="1152475"/>
            <a:ext cx="4552950" cy="2286000"/>
          </a:xfrm>
          <a:prstGeom prst="rect">
            <a:avLst/>
          </a:prstGeom>
          <a:noFill/>
          <a:ln>
            <a:noFill/>
          </a:ln>
        </p:spPr>
      </p:pic>
      <p:pic>
        <p:nvPicPr>
          <p:cNvPr id="2" name="Slide6">
            <a:hlinkClick r:id="" action="ppaction://media"/>
            <a:extLst>
              <a:ext uri="{FF2B5EF4-FFF2-40B4-BE49-F238E27FC236}">
                <a16:creationId xmlns:a16="http://schemas.microsoft.com/office/drawing/2014/main" id="{38476D40-892E-409D-8502-FF811B8210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Model cont.</a:t>
            </a:r>
            <a:endParaRPr/>
          </a:p>
        </p:txBody>
      </p:sp>
      <p:sp>
        <p:nvSpPr>
          <p:cNvPr id="103" name="Google Shape;10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The model is a logistic regression model. It returns a probability of the outcome variable given values for the variables.</a:t>
            </a:r>
            <a:endParaRPr/>
          </a:p>
          <a:p>
            <a:pPr marL="457200" lvl="0" indent="-342900" algn="l" rtl="0">
              <a:spcBef>
                <a:spcPts val="0"/>
              </a:spcBef>
              <a:spcAft>
                <a:spcPts val="0"/>
              </a:spcAft>
              <a:buSzPts val="1800"/>
              <a:buChar char="●"/>
            </a:pPr>
            <a:r>
              <a:rPr lang="en"/>
              <a:t> For example, the estimate for the sex of the patient is 1.642. Meaning that a male has </a:t>
            </a:r>
            <a:r>
              <a:rPr lang="en">
                <a:solidFill>
                  <a:schemeClr val="dk1"/>
                </a:solidFill>
              </a:rPr>
              <a:t>e</a:t>
            </a:r>
            <a:r>
              <a:rPr lang="en" baseline="30000">
                <a:solidFill>
                  <a:schemeClr val="dk1"/>
                </a:solidFill>
              </a:rPr>
              <a:t>1.642</a:t>
            </a:r>
            <a:r>
              <a:rPr lang="en" sz="1100" baseline="30000">
                <a:solidFill>
                  <a:schemeClr val="dk1"/>
                </a:solidFill>
              </a:rPr>
              <a:t> </a:t>
            </a:r>
            <a:r>
              <a:rPr lang="en"/>
              <a:t>higher odds (or about 5 times higher odds) of having heart disease than a female.</a:t>
            </a:r>
            <a:endParaRPr/>
          </a:p>
          <a:p>
            <a:pPr marL="457200" lvl="0" indent="-342900" algn="l" rtl="0">
              <a:spcBef>
                <a:spcPts val="0"/>
              </a:spcBef>
              <a:spcAft>
                <a:spcPts val="0"/>
              </a:spcAft>
              <a:buSzPts val="1800"/>
              <a:buChar char="●"/>
            </a:pPr>
            <a:r>
              <a:rPr lang="en"/>
              <a:t>The algorithm used to select the features used in the model was the stepwise regression algorithm. The algorithm begins with nothing in the model but the intercept, and adds the most significant variable. It continues this step until there are no more significant variables. However, at each step it also looks to see that no variables have been made insignificant by the addition of new variables.</a:t>
            </a:r>
            <a:endParaRPr/>
          </a:p>
        </p:txBody>
      </p:sp>
      <p:pic>
        <p:nvPicPr>
          <p:cNvPr id="2" name="Slide7">
            <a:hlinkClick r:id="" action="ppaction://media"/>
            <a:extLst>
              <a:ext uri="{FF2B5EF4-FFF2-40B4-BE49-F238E27FC236}">
                <a16:creationId xmlns:a16="http://schemas.microsoft.com/office/drawing/2014/main" id="{1D4D2C76-3410-45D2-A5B0-8AFA3D09C1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1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Attempted Models: Linear Discriminant Analysis</a:t>
            </a:r>
            <a:endParaRPr/>
          </a:p>
        </p:txBody>
      </p:sp>
      <p:sp>
        <p:nvSpPr>
          <p:cNvPr id="110" name="Google Shape;110;p20"/>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 basic linear discriminant analysis had an accuracy approaching that of the logistic regression model, of about 87%</a:t>
            </a:r>
            <a:endParaRPr/>
          </a:p>
        </p:txBody>
      </p:sp>
      <p:pic>
        <p:nvPicPr>
          <p:cNvPr id="111" name="Google Shape;111;p20"/>
          <p:cNvPicPr preferRelativeResize="0"/>
          <p:nvPr/>
        </p:nvPicPr>
        <p:blipFill>
          <a:blip r:embed="rId5">
            <a:alphaModFix/>
          </a:blip>
          <a:stretch>
            <a:fillRect/>
          </a:stretch>
        </p:blipFill>
        <p:spPr>
          <a:xfrm>
            <a:off x="4753325" y="1877201"/>
            <a:ext cx="4078975" cy="1966950"/>
          </a:xfrm>
          <a:prstGeom prst="rect">
            <a:avLst/>
          </a:prstGeom>
          <a:noFill/>
          <a:ln>
            <a:noFill/>
          </a:ln>
        </p:spPr>
      </p:pic>
      <p:pic>
        <p:nvPicPr>
          <p:cNvPr id="2" name="Slide8">
            <a:hlinkClick r:id="" action="ppaction://media"/>
            <a:extLst>
              <a:ext uri="{FF2B5EF4-FFF2-40B4-BE49-F238E27FC236}">
                <a16:creationId xmlns:a16="http://schemas.microsoft.com/office/drawing/2014/main" id="{0808FFED-4B3B-4C68-B1A9-2B37926CDEB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0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Other Attempted Models: Quadratic Discriminant Analysis</a:t>
            </a:r>
            <a:endParaRPr/>
          </a:p>
        </p:txBody>
      </p:sp>
      <p:sp>
        <p:nvSpPr>
          <p:cNvPr id="118" name="Google Shape;118;p21"/>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quadratic discriminant model only reached about 85% accuracy, slightly worse than the either logistic regression or linear discriminant</a:t>
            </a:r>
            <a:endParaRPr/>
          </a:p>
          <a:p>
            <a:pPr marL="914400" lvl="1" indent="-317500" algn="l" rtl="0">
              <a:spcBef>
                <a:spcPts val="0"/>
              </a:spcBef>
              <a:spcAft>
                <a:spcPts val="0"/>
              </a:spcAft>
              <a:buSzPts val="1400"/>
              <a:buChar char="○"/>
            </a:pPr>
            <a:r>
              <a:rPr lang="en"/>
              <a:t>Might be indicative of the the decision boundary being roughly linear in shape</a:t>
            </a:r>
            <a:endParaRPr/>
          </a:p>
        </p:txBody>
      </p:sp>
      <p:pic>
        <p:nvPicPr>
          <p:cNvPr id="119" name="Google Shape;119;p21"/>
          <p:cNvPicPr preferRelativeResize="0"/>
          <p:nvPr/>
        </p:nvPicPr>
        <p:blipFill>
          <a:blip r:embed="rId5">
            <a:alphaModFix/>
          </a:blip>
          <a:stretch>
            <a:fillRect/>
          </a:stretch>
        </p:blipFill>
        <p:spPr>
          <a:xfrm>
            <a:off x="4843575" y="2409562"/>
            <a:ext cx="3988724" cy="902225"/>
          </a:xfrm>
          <a:prstGeom prst="rect">
            <a:avLst/>
          </a:prstGeom>
          <a:noFill/>
          <a:ln>
            <a:noFill/>
          </a:ln>
        </p:spPr>
      </p:pic>
      <p:pic>
        <p:nvPicPr>
          <p:cNvPr id="2" name="Slide9">
            <a:hlinkClick r:id="" action="ppaction://media"/>
            <a:extLst>
              <a:ext uri="{FF2B5EF4-FFF2-40B4-BE49-F238E27FC236}">
                <a16:creationId xmlns:a16="http://schemas.microsoft.com/office/drawing/2014/main" id="{F6377E49-3C53-4DFF-8F66-FE7605BBE8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008" y="451713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9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698</Words>
  <Application>Microsoft Office PowerPoint</Application>
  <PresentationFormat>On-screen Show (16:9)</PresentationFormat>
  <Paragraphs>54</Paragraphs>
  <Slides>12</Slides>
  <Notes>12</Notes>
  <HiddenSlides>0</HiddenSlides>
  <MMClips>11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Light</vt:lpstr>
      <vt:lpstr>Heart Disease Detection Using Machine Learning in R</vt:lpstr>
      <vt:lpstr>Introduction</vt:lpstr>
      <vt:lpstr>Dataset</vt:lpstr>
      <vt:lpstr>Data Wrangling</vt:lpstr>
      <vt:lpstr>Data Visualization</vt:lpstr>
      <vt:lpstr>The Model</vt:lpstr>
      <vt:lpstr>The Model cont.</vt:lpstr>
      <vt:lpstr>Other Attempted Models: Linear Discriminant Analysis</vt:lpstr>
      <vt:lpstr>Other Attempted Models: Quadratic Discriminant Analysis</vt:lpstr>
      <vt:lpstr>Other Attempted Models: Decision Tree and Random Forest</vt:lpstr>
      <vt:lpstr>Summary</vt:lpstr>
      <vt:lpstr>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Detection Using Machine Learning in R</dc:title>
  <dc:creator>Aaron Carr</dc:creator>
  <cp:lastModifiedBy>Aaron Paul Carr</cp:lastModifiedBy>
  <cp:revision>1</cp:revision>
  <dcterms:modified xsi:type="dcterms:W3CDTF">2022-04-18T16:22:18Z</dcterms:modified>
</cp:coreProperties>
</file>